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0" r:id="rId3"/>
    <p:sldId id="263" r:id="rId4"/>
    <p:sldId id="266" r:id="rId5"/>
    <p:sldId id="259" r:id="rId6"/>
    <p:sldId id="256" r:id="rId7"/>
    <p:sldId id="257" r:id="rId8"/>
    <p:sldId id="258" r:id="rId9"/>
    <p:sldId id="267" r:id="rId10"/>
    <p:sldId id="269" r:id="rId11"/>
    <p:sldId id="264" r:id="rId12"/>
    <p:sldId id="262" r:id="rId13"/>
    <p:sldId id="261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D67B-B796-46FF-B006-02F57B03A425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34031-BF3E-4CA1-8B0F-971DFD071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rds.yahoo.com/S=96062857/K=globe/v=2/SID=w/l=II/R=1/SS=i/OID=66b6af5ebe8ef7b2/SIG=1id6vhl82/EXP=1110606974/*-http:/images.search.yahoo.com/search/images/view?back=http://images.search.yahoo.com/search/images?p=globe&amp;fr=FP-tab-img-t&amp;toggle=1&amp;ei=UTF-8&amp;h=2048&amp;w=2048&amp;imgcurl=astronomija.ledina.org/aos-seminar/zemlja/images/globe_west_2048.jpg&amp;imgurl=astronomija.ledina.org/aos-seminar/zemlja/images/globe_west_2048.jpg&amp;size=579.4kB&amp;name=globe_west_2048.jpg&amp;rcurl=http://astronomija.ledina.org/aos-seminar/zemlja/images&amp;rurl=http://astronomija.ledina.org/aos-seminar/zemlja/images&amp;p=globe&amp;type=jpeg&amp;no=1&amp;tt=693,779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atin typeface="Freestyle Script" pitchFamily="66" charset="0"/>
              </a:rPr>
              <a:t>Colossians 3:15-17</a:t>
            </a:r>
          </a:p>
          <a:p>
            <a:r>
              <a:rPr lang="en-US" sz="3600" baseline="30000" dirty="0" smtClean="0">
                <a:latin typeface="Angsana New" pitchFamily="18" charset="-34"/>
                <a:cs typeface="Angsana New" pitchFamily="18" charset="-34"/>
              </a:rPr>
              <a:t>15 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And let the peace of God rule in your hearts, to which also you were called in one body; and be thankful. </a:t>
            </a:r>
            <a:r>
              <a:rPr lang="en-US" sz="3600" baseline="30000" dirty="0" smtClean="0">
                <a:latin typeface="Angsana New" pitchFamily="18" charset="-34"/>
                <a:cs typeface="Angsana New" pitchFamily="18" charset="-34"/>
              </a:rPr>
              <a:t>16 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Let the word of Christ dwell in you richly in all wisdom, teaching and </a:t>
            </a:r>
            <a:r>
              <a:rPr lang="en-US" sz="3600" b="1" dirty="0" smtClean="0">
                <a:latin typeface="Monotype Corsiva" pitchFamily="66" charset="0"/>
              </a:rPr>
              <a:t>admonishing one another in psalms and hymns and spiritual songs, singing with grace in your hearts to the Lord. </a:t>
            </a:r>
            <a:r>
              <a:rPr lang="en-US" sz="3600" baseline="30000" dirty="0" smtClean="0">
                <a:latin typeface="Angsana New" pitchFamily="18" charset="-34"/>
                <a:cs typeface="Angsana New" pitchFamily="18" charset="-34"/>
              </a:rPr>
              <a:t>17 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And whatever you do in word or deed, </a:t>
            </a:r>
            <a:r>
              <a:rPr lang="en-US" sz="3600" i="1" dirty="0" smtClean="0">
                <a:latin typeface="Angsana New" pitchFamily="18" charset="-34"/>
                <a:cs typeface="Angsana New" pitchFamily="18" charset="-34"/>
              </a:rPr>
              <a:t>do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 all in the name of the Lord Jesus, giving thanks to God the Father through Him.</a:t>
            </a:r>
            <a:endParaRPr lang="en-US" sz="36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62400"/>
            <a:ext cx="23161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1140" name="Picture 4" descr="HAPPYM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38" y="914400"/>
            <a:ext cx="2316162" cy="2514600"/>
          </a:xfrm>
          <a:prstGeom prst="rect">
            <a:avLst/>
          </a:prstGeom>
          <a:noFill/>
        </p:spPr>
      </p:pic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2895600" y="228600"/>
            <a:ext cx="6019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sz="2400" b="1" u="none" dirty="0">
                <a:solidFill>
                  <a:srgbClr val="002060"/>
                </a:solidFill>
              </a:rPr>
              <a:t>HOW GOOD IT IS TO GIVE THANKS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UNTO THE LORD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HOW GOOD IT IS TO GIVE PRAISE UNTO OUR GOD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FOR HE HEALS THE BROKEN-HEARTED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BINDING UP THEIR WOUNDS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IT IS GOOD TO BLESS HIS HOLY NAME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/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O WE GIVE THANKS UNTO OUR SAVIOR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AND WITH A HEART OF GRATITUDE 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WE GIVE HIM PRAISE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HIS MERCIES SHALL ENDURE FOREVER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AND I WILL WORSHIP HIM </a:t>
            </a:r>
            <a:br>
              <a:rPr lang="en-US" sz="2400" b="1" u="none" dirty="0">
                <a:solidFill>
                  <a:srgbClr val="002060"/>
                </a:solidFill>
              </a:rPr>
            </a:br>
            <a:r>
              <a:rPr lang="en-US" sz="2400" b="1" u="none" dirty="0">
                <a:solidFill>
                  <a:srgbClr val="002060"/>
                </a:solidFill>
              </a:rPr>
              <a:t>ALL OF MY DAYS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242033" y="55563"/>
            <a:ext cx="23369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 u="none" dirty="0">
                <a:solidFill>
                  <a:srgbClr val="0070C0"/>
                </a:solidFill>
              </a:rPr>
              <a:t>HOW GOOD IT IS</a:t>
            </a:r>
          </a:p>
          <a:p>
            <a:pPr algn="ctr"/>
            <a:r>
              <a:rPr lang="en-US" sz="2400" b="1" u="none" dirty="0">
                <a:solidFill>
                  <a:srgbClr val="0070C0"/>
                </a:solidFill>
              </a:rPr>
              <a:t>(D)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3241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59395" name="Picture 3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733800"/>
            <a:ext cx="2971800" cy="2794000"/>
          </a:xfrm>
          <a:prstGeom prst="rect">
            <a:avLst/>
          </a:prstGeom>
          <a:noFill/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735013" y="404664"/>
            <a:ext cx="6419850" cy="310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Come, now is the time to worship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Come, now is the time to give your heart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Come, just as you are to worship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Come, just as you are before your God</a:t>
            </a:r>
          </a:p>
          <a:p>
            <a:pPr algn="ctr">
              <a:lnSpc>
                <a:spcPct val="150000"/>
              </a:lnSpc>
            </a:pPr>
            <a:r>
              <a:rPr lang="en-US" sz="36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 ….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000250" y="3645024"/>
            <a:ext cx="5964238" cy="283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One day every tongue will confess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You are God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One day every knee will bow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Still the greatest treasure remains</a:t>
            </a:r>
          </a:p>
          <a:p>
            <a:pPr algn="ctr">
              <a:lnSpc>
                <a:spcPct val="15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For those who gladly choose You now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1233488" y="76200"/>
            <a:ext cx="69199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Come, Now is the time to worship (D)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836712"/>
            <a:ext cx="84969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Jesus we worship you (D-A-</a:t>
            </a:r>
            <a:r>
              <a:rPr lang="en-CA" sz="3200" dirty="0" err="1" smtClean="0">
                <a:latin typeface="Arial" pitchFamily="34" charset="0"/>
                <a:cs typeface="Arial" pitchFamily="34" charset="0"/>
              </a:rPr>
              <a:t>Bm</a:t>
            </a:r>
            <a:r>
              <a:rPr lang="en-CA" sz="32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CA" sz="3200" dirty="0" err="1" smtClean="0">
                <a:latin typeface="Arial" pitchFamily="34" charset="0"/>
                <a:cs typeface="Arial" pitchFamily="34" charset="0"/>
              </a:rPr>
              <a:t>F#m</a:t>
            </a:r>
            <a:r>
              <a:rPr lang="en-CA" sz="3200" dirty="0" smtClean="0">
                <a:latin typeface="Arial" pitchFamily="34" charset="0"/>
                <a:cs typeface="Arial" pitchFamily="34" charset="0"/>
              </a:rPr>
              <a:t>-G)</a:t>
            </a:r>
          </a:p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Jesus we worship you</a:t>
            </a:r>
          </a:p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Like the ancient wise men we come to worship you</a:t>
            </a:r>
          </a:p>
          <a:p>
            <a:endParaRPr lang="en-CA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Song of praise we sing to you</a:t>
            </a:r>
          </a:p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Gifts of love we bring to you</a:t>
            </a:r>
          </a:p>
          <a:p>
            <a:r>
              <a:rPr lang="en-CA" sz="3200" dirty="0" smtClean="0">
                <a:latin typeface="Arial" pitchFamily="34" charset="0"/>
                <a:cs typeface="Arial" pitchFamily="34" charset="0"/>
              </a:rPr>
              <a:t>Jesus O Lord divine we bow before your throne </a:t>
            </a:r>
          </a:p>
          <a:p>
            <a:endParaRPr lang="en-CA" sz="3200" dirty="0">
              <a:latin typeface="Arial" pitchFamily="34" charset="0"/>
              <a:cs typeface="Arial" pitchFamily="34" charset="0"/>
            </a:endParaRPr>
          </a:p>
          <a:p>
            <a:r>
              <a:rPr lang="en-CA" sz="3200" dirty="0" err="1" smtClean="0">
                <a:latin typeface="Arial" pitchFamily="34" charset="0"/>
                <a:cs typeface="Arial" pitchFamily="34" charset="0"/>
              </a:rPr>
              <a:t>Hooooo</a:t>
            </a:r>
            <a:r>
              <a:rPr lang="en-CA" sz="3200" dirty="0" smtClean="0">
                <a:latin typeface="Arial" pitchFamily="34" charset="0"/>
                <a:cs typeface="Arial" pitchFamily="34" charset="0"/>
              </a:rPr>
              <a:t>...........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1560" y="548680"/>
            <a:ext cx="7848872" cy="5256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see You sitting on the throne, O Lord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You are high and lifted up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Above the highest worship I can offer You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bow myself before Your throne, O Lord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Lifting high up holy hands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For beside You Lord in heaven there’s no other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(MEN) 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(WOMEN)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Worthy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(MEN)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Worthy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(WOMEN)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(MEN) 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(WOMEN)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To the Lamb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(MEN)	T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o the Lamb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(WOMEN)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Holy, Worthy, Holy is the Lamb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(ALL)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 cry Holy, Worthy, Holy is the Lamb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(ALL)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627067"/>
            <a:ext cx="86409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Cell of Self – Centeredness: </a:t>
            </a:r>
            <a:r>
              <a:rPr lang="en-CA" sz="2200" b="1" i="1" dirty="0" smtClean="0">
                <a:solidFill>
                  <a:srgbClr val="C00000"/>
                </a:solidFill>
              </a:rPr>
              <a:t>What’s in this group for me? I don’t want to have serious commitment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Cell for Personal Enrichment: </a:t>
            </a:r>
            <a:r>
              <a:rPr lang="en-CA" sz="2200" b="1" i="1" dirty="0" smtClean="0">
                <a:solidFill>
                  <a:srgbClr val="C00000"/>
                </a:solidFill>
              </a:rPr>
              <a:t>I desire to create a climate where personal growth can take place. Let “peel off layers” to become totally transparent person to each others. We will limit group membership to close friends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Cell for Strengthening The “Witness”: </a:t>
            </a:r>
            <a:r>
              <a:rPr lang="en-CA" sz="2200" b="1" i="1" dirty="0" smtClean="0">
                <a:solidFill>
                  <a:srgbClr val="C00000"/>
                </a:solidFill>
              </a:rPr>
              <a:t>I sincerely desire to witness as a normal lifestyle. We will discuss evangelistic strategy &amp; commit ourselves to fasting &amp; praying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The “Football Team” Cell: </a:t>
            </a:r>
            <a:r>
              <a:rPr lang="en-CA" sz="2200" b="1" i="1" dirty="0">
                <a:solidFill>
                  <a:srgbClr val="C00000"/>
                </a:solidFill>
              </a:rPr>
              <a:t>I</a:t>
            </a:r>
            <a:r>
              <a:rPr lang="en-CA" sz="2200" b="1" i="1" dirty="0" smtClean="0">
                <a:solidFill>
                  <a:srgbClr val="C00000"/>
                </a:solidFill>
              </a:rPr>
              <a:t> will go to the jails to hold services. We are a group of people who visit home of aged &amp; brighten the lives of  those who are shut-in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The “Bible Worm” Cell: </a:t>
            </a:r>
            <a:r>
              <a:rPr lang="en-CA" sz="2200" b="1" i="1" dirty="0" smtClean="0">
                <a:solidFill>
                  <a:srgbClr val="C00000"/>
                </a:solidFill>
              </a:rPr>
              <a:t>I desire to know the truth nothing but the truth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The Cell Church: </a:t>
            </a:r>
            <a:r>
              <a:rPr lang="en-CA" sz="2200" b="1" i="1" dirty="0" smtClean="0">
                <a:solidFill>
                  <a:srgbClr val="C00000"/>
                </a:solidFill>
              </a:rPr>
              <a:t>We desire to produce rapid church growth. Reaching people is not enough, they must become disciples of Jesus Christ and produce fruit that lasts</a:t>
            </a:r>
            <a:endParaRPr lang="en-CA" sz="2200" b="1" dirty="0" smtClean="0"/>
          </a:p>
          <a:p>
            <a:pPr marL="342900" indent="-342900">
              <a:buFont typeface="+mj-lt"/>
              <a:buAutoNum type="arabicPeriod"/>
            </a:pPr>
            <a:r>
              <a:rPr lang="en-CA" sz="2200" b="1" dirty="0" smtClean="0"/>
              <a:t>CPC Cell?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9877" y="44624"/>
            <a:ext cx="40430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 smtClean="0">
                <a:latin typeface="Freestyle Script" pitchFamily="66" charset="0"/>
              </a:rPr>
              <a:t>Various Types of Cell Group</a:t>
            </a:r>
            <a:endParaRPr lang="en-US" sz="4000" b="1" dirty="0">
              <a:latin typeface="Freestyle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692696"/>
            <a:ext cx="867645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General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ahoma" pitchFamily="34" charset="0"/>
              </a:rPr>
              <a:t>In your opinion, please kindly jot down a list of attribute of a healthy cell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ahoma" pitchFamily="34" charset="0"/>
              </a:rPr>
              <a:t>What are the benefit of attending a cell group?  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2.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   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Personal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ahoma" pitchFamily="34" charset="0"/>
              </a:rPr>
              <a:t>What is the expectation and/or value drivers required for you to make it a priority to attend a cell group?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3.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   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Growth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b="1" dirty="0">
                <a:solidFill>
                  <a:srgbClr val="002060"/>
                </a:solidFill>
                <a:latin typeface="Monotype Corsiva" pitchFamily="66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Calibri" pitchFamily="34" charset="0"/>
                <a:cs typeface="Tahoma" pitchFamily="34" charset="0"/>
              </a:rPr>
              <a:t>Kindly jot down a list of supporting activity that might help to promote cell attendance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772816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600" b="1" dirty="0" smtClean="0">
                <a:latin typeface="Monotype Corsiva" pitchFamily="66" charset="0"/>
              </a:rPr>
              <a:t>What do I really want?</a:t>
            </a:r>
            <a:endParaRPr lang="en-US" sz="96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4624"/>
            <a:ext cx="32912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b="1" dirty="0" smtClean="0">
                <a:latin typeface="Freestyle Script" pitchFamily="66" charset="0"/>
              </a:rPr>
              <a:t>Possible Purpose of Cells</a:t>
            </a:r>
            <a:endParaRPr lang="en-US" sz="3600" b="1" dirty="0">
              <a:latin typeface="Freestyle Scrip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699075"/>
            <a:ext cx="8784976" cy="560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50"/>
              </a:spcBef>
              <a:buFont typeface="+mj-lt"/>
              <a:buAutoNum type="arabicPeriod"/>
            </a:pPr>
            <a:r>
              <a:rPr lang="en-CA" sz="3600" b="1" dirty="0" smtClean="0">
                <a:latin typeface="Monotype Corsiva" pitchFamily="66" charset="0"/>
              </a:rPr>
              <a:t>To open the doors for people to be saved </a:t>
            </a:r>
            <a:r>
              <a:rPr lang="en-CA" sz="3600" dirty="0" smtClean="0">
                <a:latin typeface="Angsana New" pitchFamily="18" charset="-34"/>
                <a:cs typeface="Angsana New" pitchFamily="18" charset="-34"/>
              </a:rPr>
              <a:t>(Act 10: </a:t>
            </a:r>
            <a:r>
              <a:rPr lang="en-US" sz="3600" dirty="0" smtClean="0">
                <a:latin typeface="Angsana New" pitchFamily="18" charset="-34"/>
                <a:cs typeface="Angsana New" pitchFamily="18" charset="-34"/>
              </a:rPr>
              <a:t>Peter Meets Cornelius &amp;</a:t>
            </a:r>
            <a:r>
              <a:rPr lang="en-CA" sz="3600" dirty="0" smtClean="0">
                <a:latin typeface="Angsana New" pitchFamily="18" charset="-34"/>
                <a:cs typeface="Angsana New" pitchFamily="18" charset="-34"/>
              </a:rPr>
              <a:t>preach to his household in his home)</a:t>
            </a:r>
          </a:p>
          <a:p>
            <a:pPr marL="342900" indent="-342900">
              <a:spcBef>
                <a:spcPts val="50"/>
              </a:spcBef>
              <a:buFont typeface="+mj-lt"/>
              <a:buAutoNum type="arabicPeriod"/>
            </a:pPr>
            <a:r>
              <a:rPr lang="en-CA" sz="3600" b="1" dirty="0" smtClean="0">
                <a:latin typeface="Monotype Corsiva" pitchFamily="66" charset="0"/>
              </a:rPr>
              <a:t>To allow people to identify with the leadership </a:t>
            </a:r>
            <a:r>
              <a:rPr lang="en-CA" sz="3600" dirty="0" smtClean="0">
                <a:latin typeface="Angsana New" pitchFamily="18" charset="-34"/>
                <a:cs typeface="Angsana New" pitchFamily="18" charset="-34"/>
              </a:rPr>
              <a:t>(Matt 9:10 – 12: Jesus sat at Matthew’s home with many tax collectors &amp; sinners)</a:t>
            </a:r>
          </a:p>
          <a:p>
            <a:pPr marL="342900" indent="-342900">
              <a:spcBef>
                <a:spcPts val="50"/>
              </a:spcBef>
              <a:buFont typeface="+mj-lt"/>
              <a:buAutoNum type="arabicPeriod"/>
            </a:pPr>
            <a:r>
              <a:rPr lang="en-CA" sz="3600" b="1" dirty="0" smtClean="0">
                <a:latin typeface="Monotype Corsiva" pitchFamily="66" charset="0"/>
              </a:rPr>
              <a:t>To offer the opportunity to receive a touch from God </a:t>
            </a:r>
            <a:r>
              <a:rPr lang="en-CA" sz="3600" dirty="0" smtClean="0">
                <a:latin typeface="Angsana New" pitchFamily="18" charset="-34"/>
                <a:cs typeface="Angsana New" pitchFamily="18" charset="-34"/>
              </a:rPr>
              <a:t>(Luke 5:19 – 20: Jesus forgive &amp; heals a paralytic man in a home in Galilee)</a:t>
            </a:r>
            <a:endParaRPr lang="en-US" sz="3600" dirty="0" smtClean="0">
              <a:latin typeface="Monotype Corsiva" pitchFamily="66" charset="0"/>
              <a:cs typeface="Angsana New" pitchFamily="18" charset="-34"/>
            </a:endParaRPr>
          </a:p>
          <a:p>
            <a:pPr marL="342900" indent="-342900">
              <a:spcBef>
                <a:spcPts val="50"/>
              </a:spcBef>
              <a:buFont typeface="+mj-lt"/>
              <a:buAutoNum type="arabicPeriod"/>
            </a:pPr>
            <a:r>
              <a:rPr lang="en-CA" sz="3600" b="1" dirty="0" smtClean="0">
                <a:latin typeface="Monotype Corsiva" pitchFamily="66" charset="0"/>
                <a:cs typeface="Angsana New" pitchFamily="18" charset="-34"/>
              </a:rPr>
              <a:t>To Unlock potential through practical training </a:t>
            </a:r>
            <a:r>
              <a:rPr lang="en-CA" sz="3200" dirty="0" smtClean="0">
                <a:latin typeface="Angsana New" pitchFamily="18" charset="-34"/>
                <a:cs typeface="Angsana New" pitchFamily="18" charset="-34"/>
              </a:rPr>
              <a:t>(Ephesians 4:11-16: </a:t>
            </a:r>
            <a:r>
              <a:rPr lang="en-US" sz="3200" dirty="0" smtClean="0">
                <a:latin typeface="Angsana New" pitchFamily="18" charset="-34"/>
                <a:cs typeface="Angsana New" pitchFamily="18" charset="-34"/>
              </a:rPr>
              <a:t>for the equipping of the saints for the work of ministry)</a:t>
            </a:r>
            <a:endParaRPr lang="en-CA" sz="3600" dirty="0" smtClean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795" y="188640"/>
            <a:ext cx="21162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5400" b="1" dirty="0" smtClean="0">
                <a:latin typeface="Freestyle Script" pitchFamily="66" charset="0"/>
              </a:rPr>
              <a:t>Challenges</a:t>
            </a:r>
            <a:endParaRPr lang="en-US" sz="5400" b="1" dirty="0">
              <a:latin typeface="Freestyle Script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124744"/>
            <a:ext cx="42226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4000" b="1" dirty="0" smtClean="0">
                <a:latin typeface="Monotype Corsiva" pitchFamily="66" charset="0"/>
                <a:cs typeface="Angsana New" pitchFamily="18" charset="-34"/>
              </a:rPr>
              <a:t>Family Commitment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4000" b="1" dirty="0" smtClean="0">
                <a:latin typeface="Monotype Corsiva" pitchFamily="66" charset="0"/>
                <a:cs typeface="Angsana New" pitchFamily="18" charset="-34"/>
              </a:rPr>
              <a:t>Social Commitment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4000" b="1" dirty="0" smtClean="0">
                <a:latin typeface="Monotype Corsiva" pitchFamily="66" charset="0"/>
                <a:cs typeface="Angsana New" pitchFamily="18" charset="-34"/>
              </a:rPr>
              <a:t>Work-Life Balance</a:t>
            </a:r>
          </a:p>
          <a:p>
            <a:pPr marL="342900" indent="-342900">
              <a:buFont typeface="+mj-lt"/>
              <a:buAutoNum type="arabicPeriod"/>
            </a:pPr>
            <a:r>
              <a:rPr lang="en-CA" sz="4000" b="1" dirty="0" smtClean="0">
                <a:latin typeface="Monotype Corsiva" pitchFamily="66" charset="0"/>
                <a:cs typeface="Angsana New" pitchFamily="18" charset="-34"/>
              </a:rPr>
              <a:t>My Commitment</a:t>
            </a:r>
            <a:endParaRPr lang="en-US" sz="4000" b="1" dirty="0">
              <a:latin typeface="Monotype Corsiva" pitchFamily="66" charset="0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5696" y="4338970"/>
            <a:ext cx="71881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600" b="1" dirty="0" smtClean="0">
                <a:solidFill>
                  <a:srgbClr val="002060"/>
                </a:solidFill>
                <a:latin typeface="Monotype Corsiva" pitchFamily="66" charset="0"/>
              </a:rPr>
              <a:t> Do we still wanted an active Cell Group?</a:t>
            </a:r>
          </a:p>
          <a:p>
            <a:pPr>
              <a:buFont typeface="Arial" pitchFamily="34" charset="0"/>
              <a:buChar char="•"/>
            </a:pPr>
            <a:r>
              <a:rPr lang="en-CA" sz="3600" b="1" dirty="0" smtClean="0">
                <a:solidFill>
                  <a:srgbClr val="002060"/>
                </a:solidFill>
                <a:latin typeface="Monotype Corsiva" pitchFamily="66" charset="0"/>
              </a:rPr>
              <a:t> When do we meet &amp; the frequency?</a:t>
            </a:r>
          </a:p>
          <a:p>
            <a:pPr>
              <a:buFont typeface="Arial" pitchFamily="34" charset="0"/>
              <a:buChar char="•"/>
            </a:pPr>
            <a:r>
              <a:rPr lang="en-CA" sz="3600" b="1" dirty="0" smtClean="0">
                <a:solidFill>
                  <a:srgbClr val="002060"/>
                </a:solidFill>
                <a:latin typeface="Monotype Corsiva" pitchFamily="66" charset="0"/>
              </a:rPr>
              <a:t>How much time each CM will take?</a:t>
            </a:r>
            <a:endParaRPr lang="en-US" sz="36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743200" y="163513"/>
            <a:ext cx="6477000" cy="62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FILL THIS TEMPLE (D)</a:t>
            </a:r>
            <a:endParaRPr lang="en-US" sz="2600" b="1" u="none" dirty="0">
              <a:solidFill>
                <a:srgbClr val="00206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Let my heart be the 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temple of Your Spirit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Let my spirit fill the warmth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of Your embrace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Let me be a holy habitation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Where Your Spirit 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is pleased to dwell</a:t>
            </a:r>
          </a:p>
          <a:p>
            <a:pPr>
              <a:lnSpc>
                <a:spcPct val="120000"/>
              </a:lnSpc>
            </a:pPr>
            <a:endParaRPr lang="en-US" sz="2600" b="1" u="none" dirty="0">
              <a:solidFill>
                <a:srgbClr val="00206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Tahoma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O Lord I want to know Your glory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I want to offer the sacrifice of praise 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Fill this temple Lord </a:t>
            </a:r>
          </a:p>
          <a:p>
            <a:pPr>
              <a:lnSpc>
                <a:spcPct val="120000"/>
              </a:lnSpc>
            </a:pPr>
            <a:r>
              <a:rPr lang="en-US" sz="2600" b="1" u="none" dirty="0">
                <a:solidFill>
                  <a:srgbClr val="00206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Tahoma" pitchFamily="34" charset="0"/>
              </a:rPr>
              <a:t>With Your Spirit once again</a:t>
            </a:r>
          </a:p>
        </p:txBody>
      </p:sp>
      <p:pic>
        <p:nvPicPr>
          <p:cNvPr id="45061" name="Picture 5" descr="youth-1-kids-worshipp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2514600" cy="2043113"/>
          </a:xfrm>
          <a:prstGeom prst="rect">
            <a:avLst/>
          </a:prstGeom>
          <a:noFill/>
        </p:spPr>
      </p:pic>
      <p:pic>
        <p:nvPicPr>
          <p:cNvPr id="45062" name="Picture 6" descr="praisingM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38" y="4267200"/>
            <a:ext cx="2544762" cy="2290763"/>
          </a:xfrm>
          <a:prstGeom prst="rect">
            <a:avLst/>
          </a:prstGeom>
          <a:noFill/>
        </p:spPr>
      </p:pic>
      <p:pic>
        <p:nvPicPr>
          <p:cNvPr id="45063" name="Picture 7" descr="g12_clip_image002_00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2438400"/>
            <a:ext cx="1216025" cy="1600200"/>
          </a:xfrm>
          <a:prstGeom prst="rect">
            <a:avLst/>
          </a:prstGeom>
          <a:noFill/>
        </p:spPr>
      </p:pic>
      <p:pic>
        <p:nvPicPr>
          <p:cNvPr id="45064" name="Picture 8" descr="_322381_timor_church1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2438400"/>
            <a:ext cx="13335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Clickart 14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3493" name="WordArt 5"/>
          <p:cNvSpPr>
            <a:spLocks noChangeArrowheads="1" noChangeShapeType="1" noTextEdit="1"/>
          </p:cNvSpPr>
          <p:nvPr/>
        </p:nvSpPr>
        <p:spPr bwMode="auto">
          <a:xfrm>
            <a:off x="609600" y="1524000"/>
            <a:ext cx="80010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Fill my eyes, O my God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With the vision of the Cross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Fill my heart with love for Jesus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The Nazarene</a:t>
            </a:r>
          </a:p>
        </p:txBody>
      </p:sp>
      <p:sp>
        <p:nvSpPr>
          <p:cNvPr id="63494" name="WordArt 6"/>
          <p:cNvSpPr>
            <a:spLocks noChangeArrowheads="1" noChangeShapeType="1" noTextEdit="1"/>
          </p:cNvSpPr>
          <p:nvPr/>
        </p:nvSpPr>
        <p:spPr bwMode="auto">
          <a:xfrm>
            <a:off x="685800" y="4191000"/>
            <a:ext cx="80010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Fill my mouth with Thy praise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Let me sing through endless days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Take my will let my life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Be wholly Thine</a:t>
            </a:r>
          </a:p>
        </p:txBody>
      </p:sp>
      <p:sp>
        <p:nvSpPr>
          <p:cNvPr id="63495" name="WordArt 7"/>
          <p:cNvSpPr>
            <a:spLocks noChangeArrowheads="1" noChangeShapeType="1" noTextEdit="1"/>
          </p:cNvSpPr>
          <p:nvPr/>
        </p:nvSpPr>
        <p:spPr bwMode="auto">
          <a:xfrm>
            <a:off x="2805113" y="457200"/>
            <a:ext cx="353377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FILL MY EYES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3886200" y="107950"/>
            <a:ext cx="48006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All over the world </a:t>
            </a:r>
            <a:r>
              <a:rPr lang="en-US" sz="36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(D)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The Spirit is moving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All over the world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As the prophet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Said it would be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All over the world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There’s a mighty revelation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Of the Glory of the LORD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As the water cover the sea</a:t>
            </a:r>
          </a:p>
          <a:p>
            <a:pPr>
              <a:lnSpc>
                <a:spcPct val="120000"/>
              </a:lnSpc>
            </a:pPr>
            <a:endParaRPr lang="en-US" sz="3600" b="1" u="none" dirty="0">
              <a:solidFill>
                <a:srgbClr val="002060"/>
              </a:solidFill>
              <a:latin typeface="Trebuchet MS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All over the church ….</a:t>
            </a:r>
          </a:p>
          <a:p>
            <a:pPr>
              <a:lnSpc>
                <a:spcPct val="120000"/>
              </a:lnSpc>
            </a:pPr>
            <a:r>
              <a:rPr lang="en-US" sz="2800" b="1" u="none" dirty="0">
                <a:solidFill>
                  <a:srgbClr val="002060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rPr>
              <a:t>Deep down in my heart ….</a:t>
            </a:r>
          </a:p>
        </p:txBody>
      </p:sp>
      <p:pic>
        <p:nvPicPr>
          <p:cNvPr id="72707" name="Picture 3" descr="Flowers_M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3276600" cy="3184525"/>
          </a:xfrm>
          <a:prstGeom prst="rect">
            <a:avLst/>
          </a:prstGeom>
          <a:noFill/>
        </p:spPr>
      </p:pic>
      <p:pic>
        <p:nvPicPr>
          <p:cNvPr id="72708" name="Picture 4" descr="Image 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33528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95288" y="47762"/>
            <a:ext cx="7185185" cy="6616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1371168" bIns="0" anchor="ctr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I FEEL BETTER</a:t>
            </a:r>
          </a:p>
          <a:p>
            <a:pPr indent="457200">
              <a:lnSpc>
                <a:spcPct val="120000"/>
              </a:lnSpc>
            </a:pPr>
            <a:endParaRPr lang="en-US" sz="10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I feel better, so much better,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 since I laid my burdens down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I feel better, so much better, 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since I laid my burdens down </a:t>
            </a:r>
          </a:p>
          <a:p>
            <a:pPr indent="457200">
              <a:lnSpc>
                <a:spcPct val="120000"/>
              </a:lnSpc>
            </a:pPr>
            <a:endParaRPr lang="en-US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I feel lighter, so much lighter, 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since I laid my burdens down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I feel lighter, so much lighter,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since I laid my burdens down</a:t>
            </a:r>
          </a:p>
          <a:p>
            <a:pPr indent="457200">
              <a:lnSpc>
                <a:spcPct val="120000"/>
              </a:lnSpc>
            </a:pPr>
            <a:endParaRPr lang="en-US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Thank you Jesus, thank you Jesus,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 since I laid my burdens down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Thank you Jesus, thank you Jesus, </a:t>
            </a:r>
            <a:endParaRPr lang="en-US" sz="2400" u="none" dirty="0">
              <a:solidFill>
                <a:srgbClr val="002060"/>
              </a:solidFill>
              <a:latin typeface="Eras Bold ITC" pitchFamily="34" charset="0"/>
            </a:endParaRPr>
          </a:p>
          <a:p>
            <a:pPr indent="457200">
              <a:lnSpc>
                <a:spcPct val="120000"/>
              </a:lnSpc>
            </a:pPr>
            <a:r>
              <a:rPr lang="en-US" sz="2400" b="1" u="none" dirty="0">
                <a:solidFill>
                  <a:srgbClr val="002060"/>
                </a:solidFill>
                <a:latin typeface="Eras Bold ITC" pitchFamily="34" charset="0"/>
              </a:rPr>
              <a:t>since I laid my burdens 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800</Words>
  <Application>Microsoft Office PowerPoint</Application>
  <PresentationFormat>On-screen Show (4:3)</PresentationFormat>
  <Paragraphs>119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Shell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Johnny.J.Tan</dc:creator>
  <cp:lastModifiedBy>Johnny.J.Tan</cp:lastModifiedBy>
  <cp:revision>27</cp:revision>
  <dcterms:created xsi:type="dcterms:W3CDTF">2013-01-18T12:01:04Z</dcterms:created>
  <dcterms:modified xsi:type="dcterms:W3CDTF">2013-01-21T11:19:11Z</dcterms:modified>
</cp:coreProperties>
</file>